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8"/>
  </p:handoutMasterIdLst>
  <p:sldIdLst>
    <p:sldId id="256" r:id="rId2"/>
    <p:sldId id="257" r:id="rId3"/>
    <p:sldId id="258" r:id="rId4"/>
    <p:sldId id="260" r:id="rId5"/>
    <p:sldId id="269" r:id="rId6"/>
    <p:sldId id="270" r:id="rId7"/>
    <p:sldId id="259" r:id="rId8"/>
    <p:sldId id="262" r:id="rId9"/>
    <p:sldId id="263" r:id="rId10"/>
    <p:sldId id="261" r:id="rId11"/>
    <p:sldId id="264" r:id="rId12"/>
    <p:sldId id="265" r:id="rId13"/>
    <p:sldId id="266" r:id="rId14"/>
    <p:sldId id="267"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ileyin Olaifa" userId="259e8ce7bb8640d8" providerId="LiveId" clId="{5042F22C-D2F7-42A7-BB7E-439D542B4717}"/>
    <pc:docChg chg="custSel modSld">
      <pc:chgData name="Timileyin Olaifa" userId="259e8ce7bb8640d8" providerId="LiveId" clId="{5042F22C-D2F7-42A7-BB7E-439D542B4717}" dt="2018-02-26T12:48:05.387" v="90"/>
      <pc:docMkLst>
        <pc:docMk/>
      </pc:docMkLst>
      <pc:sldChg chg="modSp setBg">
        <pc:chgData name="Timileyin Olaifa" userId="259e8ce7bb8640d8" providerId="LiveId" clId="{5042F22C-D2F7-42A7-BB7E-439D542B4717}" dt="2018-02-26T12:46:18.778" v="79"/>
        <pc:sldMkLst>
          <pc:docMk/>
          <pc:sldMk cId="0" sldId="256"/>
        </pc:sldMkLst>
        <pc:spChg chg="mod">
          <ac:chgData name="Timileyin Olaifa" userId="259e8ce7bb8640d8" providerId="LiveId" clId="{5042F22C-D2F7-42A7-BB7E-439D542B4717}" dt="2018-02-26T12:46:16.491" v="78"/>
          <ac:spMkLst>
            <pc:docMk/>
            <pc:sldMk cId="0" sldId="256"/>
            <ac:spMk id="3" creationId="{00000000-0000-0000-0000-000000000000}"/>
          </ac:spMkLst>
        </pc:spChg>
      </pc:sldChg>
      <pc:sldChg chg="setBg">
        <pc:chgData name="Timileyin Olaifa" userId="259e8ce7bb8640d8" providerId="LiveId" clId="{5042F22C-D2F7-42A7-BB7E-439D542B4717}" dt="2018-02-26T12:46:26.760" v="81"/>
        <pc:sldMkLst>
          <pc:docMk/>
          <pc:sldMk cId="0" sldId="257"/>
        </pc:sldMkLst>
      </pc:sldChg>
      <pc:sldChg chg="modSp">
        <pc:chgData name="Timileyin Olaifa" userId="259e8ce7bb8640d8" providerId="LiveId" clId="{5042F22C-D2F7-42A7-BB7E-439D542B4717}" dt="2018-02-26T12:38:51.515" v="28" actId="14100"/>
        <pc:sldMkLst>
          <pc:docMk/>
          <pc:sldMk cId="0" sldId="261"/>
        </pc:sldMkLst>
        <pc:spChg chg="mod">
          <ac:chgData name="Timileyin Olaifa" userId="259e8ce7bb8640d8" providerId="LiveId" clId="{5042F22C-D2F7-42A7-BB7E-439D542B4717}" dt="2018-02-26T12:38:51.515" v="28" actId="14100"/>
          <ac:spMkLst>
            <pc:docMk/>
            <pc:sldMk cId="0" sldId="261"/>
            <ac:spMk id="2" creationId="{00000000-0000-0000-0000-000000000000}"/>
          </ac:spMkLst>
        </pc:spChg>
        <pc:spChg chg="mod">
          <ac:chgData name="Timileyin Olaifa" userId="259e8ce7bb8640d8" providerId="LiveId" clId="{5042F22C-D2F7-42A7-BB7E-439D542B4717}" dt="2018-02-26T12:38:42.571" v="25" actId="1076"/>
          <ac:spMkLst>
            <pc:docMk/>
            <pc:sldMk cId="0" sldId="261"/>
            <ac:spMk id="3" creationId="{00000000-0000-0000-0000-000000000000}"/>
          </ac:spMkLst>
        </pc:spChg>
      </pc:sldChg>
      <pc:sldChg chg="modSp">
        <pc:chgData name="Timileyin Olaifa" userId="259e8ce7bb8640d8" providerId="LiveId" clId="{5042F22C-D2F7-42A7-BB7E-439D542B4717}" dt="2018-02-26T12:38:04.395" v="23" actId="120"/>
        <pc:sldMkLst>
          <pc:docMk/>
          <pc:sldMk cId="0" sldId="262"/>
        </pc:sldMkLst>
        <pc:spChg chg="mod">
          <ac:chgData name="Timileyin Olaifa" userId="259e8ce7bb8640d8" providerId="LiveId" clId="{5042F22C-D2F7-42A7-BB7E-439D542B4717}" dt="2018-02-26T12:38:04.395" v="23" actId="120"/>
          <ac:spMkLst>
            <pc:docMk/>
            <pc:sldMk cId="0" sldId="262"/>
            <ac:spMk id="2" creationId="{00000000-0000-0000-0000-000000000000}"/>
          </ac:spMkLst>
        </pc:spChg>
      </pc:sldChg>
      <pc:sldChg chg="modSp">
        <pc:chgData name="Timileyin Olaifa" userId="259e8ce7bb8640d8" providerId="LiveId" clId="{5042F22C-D2F7-42A7-BB7E-439D542B4717}" dt="2018-02-26T12:37:54.050" v="21" actId="5793"/>
        <pc:sldMkLst>
          <pc:docMk/>
          <pc:sldMk cId="0" sldId="263"/>
        </pc:sldMkLst>
        <pc:spChg chg="mod">
          <ac:chgData name="Timileyin Olaifa" userId="259e8ce7bb8640d8" providerId="LiveId" clId="{5042F22C-D2F7-42A7-BB7E-439D542B4717}" dt="2018-02-26T12:37:27.603" v="15" actId="120"/>
          <ac:spMkLst>
            <pc:docMk/>
            <pc:sldMk cId="0" sldId="263"/>
            <ac:spMk id="2" creationId="{00000000-0000-0000-0000-000000000000}"/>
          </ac:spMkLst>
        </pc:spChg>
        <pc:spChg chg="mod">
          <ac:chgData name="Timileyin Olaifa" userId="259e8ce7bb8640d8" providerId="LiveId" clId="{5042F22C-D2F7-42A7-BB7E-439D542B4717}" dt="2018-02-26T12:37:54.050" v="21" actId="5793"/>
          <ac:spMkLst>
            <pc:docMk/>
            <pc:sldMk cId="0" sldId="263"/>
            <ac:spMk id="3" creationId="{00000000-0000-0000-0000-000000000000}"/>
          </ac:spMkLst>
        </pc:spChg>
      </pc:sldChg>
      <pc:sldChg chg="modSp setBg">
        <pc:chgData name="Timileyin Olaifa" userId="259e8ce7bb8640d8" providerId="LiveId" clId="{5042F22C-D2F7-42A7-BB7E-439D542B4717}" dt="2018-02-26T12:41:25.518" v="60"/>
        <pc:sldMkLst>
          <pc:docMk/>
          <pc:sldMk cId="0" sldId="264"/>
        </pc:sldMkLst>
        <pc:spChg chg="mod">
          <ac:chgData name="Timileyin Olaifa" userId="259e8ce7bb8640d8" providerId="LiveId" clId="{5042F22C-D2F7-42A7-BB7E-439D542B4717}" dt="2018-02-26T12:39:22.378" v="34" actId="120"/>
          <ac:spMkLst>
            <pc:docMk/>
            <pc:sldMk cId="0" sldId="264"/>
            <ac:spMk id="2" creationId="{00000000-0000-0000-0000-000000000000}"/>
          </ac:spMkLst>
        </pc:spChg>
        <pc:spChg chg="mod">
          <ac:chgData name="Timileyin Olaifa" userId="259e8ce7bb8640d8" providerId="LiveId" clId="{5042F22C-D2F7-42A7-BB7E-439D542B4717}" dt="2018-02-26T12:41:25.518" v="60"/>
          <ac:spMkLst>
            <pc:docMk/>
            <pc:sldMk cId="0" sldId="264"/>
            <ac:spMk id="3" creationId="{00000000-0000-0000-0000-000000000000}"/>
          </ac:spMkLst>
        </pc:spChg>
      </pc:sldChg>
      <pc:sldChg chg="modSp setBg">
        <pc:chgData name="Timileyin Olaifa" userId="259e8ce7bb8640d8" providerId="LiveId" clId="{5042F22C-D2F7-42A7-BB7E-439D542B4717}" dt="2018-02-26T12:41:12.676" v="58" actId="1076"/>
        <pc:sldMkLst>
          <pc:docMk/>
          <pc:sldMk cId="0" sldId="265"/>
        </pc:sldMkLst>
        <pc:spChg chg="mod">
          <ac:chgData name="Timileyin Olaifa" userId="259e8ce7bb8640d8" providerId="LiveId" clId="{5042F22C-D2F7-42A7-BB7E-439D542B4717}" dt="2018-02-26T12:40:17.159" v="43" actId="120"/>
          <ac:spMkLst>
            <pc:docMk/>
            <pc:sldMk cId="0" sldId="265"/>
            <ac:spMk id="2" creationId="{00000000-0000-0000-0000-000000000000}"/>
          </ac:spMkLst>
        </pc:spChg>
        <pc:spChg chg="mod">
          <ac:chgData name="Timileyin Olaifa" userId="259e8ce7bb8640d8" providerId="LiveId" clId="{5042F22C-D2F7-42A7-BB7E-439D542B4717}" dt="2018-02-26T12:41:12.676" v="58" actId="1076"/>
          <ac:spMkLst>
            <pc:docMk/>
            <pc:sldMk cId="0" sldId="265"/>
            <ac:spMk id="3" creationId="{00000000-0000-0000-0000-000000000000}"/>
          </ac:spMkLst>
        </pc:spChg>
      </pc:sldChg>
      <pc:sldChg chg="modSp setBg">
        <pc:chgData name="Timileyin Olaifa" userId="259e8ce7bb8640d8" providerId="LiveId" clId="{5042F22C-D2F7-42A7-BB7E-439D542B4717}" dt="2018-02-26T12:44:32.506" v="73" actId="120"/>
        <pc:sldMkLst>
          <pc:docMk/>
          <pc:sldMk cId="0" sldId="266"/>
        </pc:sldMkLst>
        <pc:spChg chg="mod">
          <ac:chgData name="Timileyin Olaifa" userId="259e8ce7bb8640d8" providerId="LiveId" clId="{5042F22C-D2F7-42A7-BB7E-439D542B4717}" dt="2018-02-26T12:44:32.506" v="73" actId="120"/>
          <ac:spMkLst>
            <pc:docMk/>
            <pc:sldMk cId="0" sldId="266"/>
            <ac:spMk id="2" creationId="{00000000-0000-0000-0000-000000000000}"/>
          </ac:spMkLst>
        </pc:spChg>
        <pc:spChg chg="mod">
          <ac:chgData name="Timileyin Olaifa" userId="259e8ce7bb8640d8" providerId="LiveId" clId="{5042F22C-D2F7-42A7-BB7E-439D542B4717}" dt="2018-02-26T12:43:44.193" v="71" actId="120"/>
          <ac:spMkLst>
            <pc:docMk/>
            <pc:sldMk cId="0" sldId="266"/>
            <ac:spMk id="3" creationId="{00000000-0000-0000-0000-000000000000}"/>
          </ac:spMkLst>
        </pc:spChg>
      </pc:sldChg>
      <pc:sldChg chg="modSp setBg">
        <pc:chgData name="Timileyin Olaifa" userId="259e8ce7bb8640d8" providerId="LiveId" clId="{5042F22C-D2F7-42A7-BB7E-439D542B4717}" dt="2018-02-26T12:47:03.600" v="82" actId="1076"/>
        <pc:sldMkLst>
          <pc:docMk/>
          <pc:sldMk cId="0" sldId="267"/>
        </pc:sldMkLst>
        <pc:spChg chg="mod">
          <ac:chgData name="Timileyin Olaifa" userId="259e8ce7bb8640d8" providerId="LiveId" clId="{5042F22C-D2F7-42A7-BB7E-439D542B4717}" dt="2018-02-26T12:47:03.600" v="82" actId="1076"/>
          <ac:spMkLst>
            <pc:docMk/>
            <pc:sldMk cId="0" sldId="267"/>
            <ac:spMk id="2" creationId="{00000000-0000-0000-0000-000000000000}"/>
          </ac:spMkLst>
        </pc:spChg>
        <pc:spChg chg="mod">
          <ac:chgData name="Timileyin Olaifa" userId="259e8ce7bb8640d8" providerId="LiveId" clId="{5042F22C-D2F7-42A7-BB7E-439D542B4717}" dt="2018-02-26T12:45:02.414" v="77" actId="1076"/>
          <ac:spMkLst>
            <pc:docMk/>
            <pc:sldMk cId="0" sldId="267"/>
            <ac:spMk id="3" creationId="{00000000-0000-0000-0000-000000000000}"/>
          </ac:spMkLst>
        </pc:spChg>
      </pc:sldChg>
      <pc:sldChg chg="delSp modSp setBg">
        <pc:chgData name="Timileyin Olaifa" userId="259e8ce7bb8640d8" providerId="LiveId" clId="{5042F22C-D2F7-42A7-BB7E-439D542B4717}" dt="2018-02-26T12:47:55.023" v="86"/>
        <pc:sldMkLst>
          <pc:docMk/>
          <pc:sldMk cId="2245994910" sldId="271"/>
        </pc:sldMkLst>
        <pc:picChg chg="del mod">
          <ac:chgData name="Timileyin Olaifa" userId="259e8ce7bb8640d8" providerId="LiveId" clId="{5042F22C-D2F7-42A7-BB7E-439D542B4717}" dt="2018-02-26T12:47:52.135" v="85" actId="478"/>
          <ac:picMkLst>
            <pc:docMk/>
            <pc:sldMk cId="2245994910" sldId="271"/>
            <ac:picMk id="33796" creationId="{73B22C42-9B26-4F62-8C44-05A7E9DCC13A}"/>
          </ac:picMkLst>
        </pc:picChg>
        <pc:picChg chg="mod">
          <ac:chgData name="Timileyin Olaifa" userId="259e8ce7bb8640d8" providerId="LiveId" clId="{5042F22C-D2F7-42A7-BB7E-439D542B4717}" dt="2018-02-26T12:47:48.115" v="83" actId="1076"/>
          <ac:picMkLst>
            <pc:docMk/>
            <pc:sldMk cId="2245994910" sldId="271"/>
            <ac:picMk id="33797" creationId="{8DB52AE3-F113-48F6-A4E0-783C246AC5A5}"/>
          </ac:picMkLst>
        </pc:picChg>
      </pc:sldChg>
      <pc:sldChg chg="modSp setBg">
        <pc:chgData name="Timileyin Olaifa" userId="259e8ce7bb8640d8" providerId="LiveId" clId="{5042F22C-D2F7-42A7-BB7E-439D542B4717}" dt="2018-02-26T12:48:05.387" v="90"/>
        <pc:sldMkLst>
          <pc:docMk/>
          <pc:sldMk cId="2522966586" sldId="272"/>
        </pc:sldMkLst>
        <pc:picChg chg="mod">
          <ac:chgData name="Timileyin Olaifa" userId="259e8ce7bb8640d8" providerId="LiveId" clId="{5042F22C-D2F7-42A7-BB7E-439D542B4717}" dt="2018-02-26T12:48:03.647" v="89" actId="1076"/>
          <ac:picMkLst>
            <pc:docMk/>
            <pc:sldMk cId="2522966586" sldId="272"/>
            <ac:picMk id="34819" creationId="{6F56314A-CD16-4379-83DB-2F05B7E47F9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14B347-EE05-42D6-B205-81F95EBFF4E7}" type="datetimeFigureOut">
              <a:rPr lang="en-US" smtClean="0"/>
              <a:t>02-Mar-18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8A54FA-57E6-4440-9EB7-B948DADB9FD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943A297-3C62-4B24-B6A0-00069A353C84}" type="datetimeFigureOut">
              <a:rPr lang="en-US" smtClean="0"/>
              <a:t>02-Mar-18</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293631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133707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1449728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EE3CF28-6F0F-4D69-A6BF-F4BF2537ACE4}"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26240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3143409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943A297-3C62-4B24-B6A0-00069A353C84}" type="datetimeFigureOut">
              <a:rPr lang="en-US" smtClean="0"/>
              <a:t>02-Mar-18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1588915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943A297-3C62-4B24-B6A0-00069A353C84}" type="datetimeFigureOut">
              <a:rPr lang="en-US" smtClean="0"/>
              <a:t>02-Mar-18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3783898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43A297-3C62-4B24-B6A0-00069A353C84}" type="datetimeFigureOut">
              <a:rPr lang="en-US" smtClean="0"/>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1689749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7943A297-3C62-4B24-B6A0-00069A353C84}" type="datetimeFigureOut">
              <a:rPr lang="en-US" smtClean="0"/>
              <a:t>02-Mar-18</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EE3CF28-6F0F-4D69-A6BF-F4BF2537ACE4}" type="slidenum">
              <a:rPr lang="en-US" smtClean="0"/>
              <a:t>‹#›</a:t>
            </a:fld>
            <a:endParaRPr lang="en-US"/>
          </a:p>
        </p:txBody>
      </p:sp>
    </p:spTree>
    <p:extLst>
      <p:ext uri="{BB962C8B-B14F-4D97-AF65-F5344CB8AC3E}">
        <p14:creationId xmlns:p14="http://schemas.microsoft.com/office/powerpoint/2010/main" val="202563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43A297-3C62-4B24-B6A0-00069A353C84}" type="datetimeFigureOut">
              <a:rPr lang="en-US" smtClean="0"/>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222089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7943A297-3C62-4B24-B6A0-00069A353C84}" type="datetimeFigureOut">
              <a:rPr lang="en-US" smtClean="0"/>
              <a:t>02-Mar-18</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3290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263716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43A297-3C62-4B24-B6A0-00069A353C84}" type="datetimeFigureOut">
              <a:rPr lang="en-US" smtClean="0"/>
              <a:t>02-Mar-18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294267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43A297-3C62-4B24-B6A0-00069A353C84}" type="datetimeFigureOut">
              <a:rPr lang="en-US" smtClean="0"/>
              <a:t>02-Mar-18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31784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943A297-3C62-4B24-B6A0-00069A353C84}" type="datetimeFigureOut">
              <a:rPr lang="en-US" smtClean="0"/>
              <a:t>02-Mar-18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49736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23498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43A297-3C62-4B24-B6A0-00069A353C84}" type="datetimeFigureOut">
              <a:rPr lang="en-US" smtClean="0"/>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3CF28-6F0F-4D69-A6BF-F4BF2537ACE4}" type="slidenum">
              <a:rPr lang="en-US" smtClean="0"/>
              <a:t>‹#›</a:t>
            </a:fld>
            <a:endParaRPr lang="en-US"/>
          </a:p>
        </p:txBody>
      </p:sp>
    </p:spTree>
    <p:extLst>
      <p:ext uri="{BB962C8B-B14F-4D97-AF65-F5344CB8AC3E}">
        <p14:creationId xmlns:p14="http://schemas.microsoft.com/office/powerpoint/2010/main" val="133497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943A297-3C62-4B24-B6A0-00069A353C84}" type="datetimeFigureOut">
              <a:rPr lang="en-US" smtClean="0"/>
              <a:t>02-Mar-18</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EE3CF28-6F0F-4D69-A6BF-F4BF2537ACE4}" type="slidenum">
              <a:rPr lang="en-US" smtClean="0"/>
              <a:t>‹#›</a:t>
            </a:fld>
            <a:endParaRPr lang="en-US"/>
          </a:p>
        </p:txBody>
      </p:sp>
    </p:spTree>
    <p:extLst>
      <p:ext uri="{BB962C8B-B14F-4D97-AF65-F5344CB8AC3E}">
        <p14:creationId xmlns:p14="http://schemas.microsoft.com/office/powerpoint/2010/main" val="3019769317"/>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1409" y="2671010"/>
            <a:ext cx="6069268" cy="1515979"/>
          </a:xfrm>
        </p:spPr>
        <p:txBody>
          <a:bodyPr>
            <a:normAutofit fontScale="90000"/>
          </a:bodyPr>
          <a:lstStyle/>
          <a:p>
            <a:br>
              <a:rPr lang="en-US" dirty="0"/>
            </a:br>
            <a:r>
              <a:rPr lang="en-US" sz="2700" dirty="0"/>
              <a:t>FATF/GIABA Mutual Evaluation Process and the Role of the NGOs in the Successful Conduct of the Mutual Evaluation Review (MER)</a:t>
            </a:r>
            <a:endParaRPr lang="en-US" dirty="0"/>
          </a:p>
        </p:txBody>
      </p:sp>
      <p:sp>
        <p:nvSpPr>
          <p:cNvPr id="3" name="Subtitle 2"/>
          <p:cNvSpPr>
            <a:spLocks noGrp="1"/>
          </p:cNvSpPr>
          <p:nvPr>
            <p:ph type="subTitle" idx="1"/>
          </p:nvPr>
        </p:nvSpPr>
        <p:spPr>
          <a:xfrm>
            <a:off x="2209800" y="5257800"/>
            <a:ext cx="6108101" cy="1117687"/>
          </a:xfrm>
        </p:spPr>
        <p:txBody>
          <a:bodyPr>
            <a:normAutofit lnSpcReduction="10000"/>
          </a:bodyPr>
          <a:lstStyle/>
          <a:p>
            <a:r>
              <a:rPr lang="en-US" dirty="0">
                <a:solidFill>
                  <a:srgbClr val="C00000"/>
                </a:solidFill>
              </a:rPr>
              <a:t>Abdul Rahman Mustapha</a:t>
            </a:r>
          </a:p>
          <a:p>
            <a:r>
              <a:rPr lang="en-US" dirty="0">
                <a:solidFill>
                  <a:srgbClr val="C00000"/>
                </a:solidFill>
              </a:rPr>
              <a:t>Head, Monitoring and Analysis</a:t>
            </a:r>
          </a:p>
          <a:p>
            <a:r>
              <a:rPr lang="en-US" dirty="0">
                <a:solidFill>
                  <a:srgbClr val="C00000"/>
                </a:solidFill>
              </a:rPr>
              <a:t>Nigerian Financial Intelligence Unit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239000" cy="1325562"/>
          </a:xfrm>
        </p:spPr>
        <p:txBody>
          <a:bodyPr>
            <a:normAutofit/>
          </a:bodyPr>
          <a:lstStyle/>
          <a:p>
            <a:r>
              <a:rPr lang="en-US" b="1" dirty="0"/>
              <a:t>Mutual Evaluations requirements –role of the DNFBP sector</a:t>
            </a:r>
            <a:r>
              <a:rPr lang="en-US" dirty="0"/>
              <a:t>	</a:t>
            </a:r>
          </a:p>
        </p:txBody>
      </p:sp>
      <p:sp>
        <p:nvSpPr>
          <p:cNvPr id="3" name="Content Placeholder 2"/>
          <p:cNvSpPr>
            <a:spLocks noGrp="1"/>
          </p:cNvSpPr>
          <p:nvPr>
            <p:ph idx="1"/>
          </p:nvPr>
        </p:nvSpPr>
        <p:spPr>
          <a:xfrm>
            <a:off x="437606" y="2286000"/>
            <a:ext cx="8229600" cy="4373563"/>
          </a:xfrm>
        </p:spPr>
        <p:txBody>
          <a:bodyPr>
            <a:normAutofit/>
          </a:bodyPr>
          <a:lstStyle/>
          <a:p>
            <a:r>
              <a:rPr lang="en-US" sz="3000" dirty="0"/>
              <a:t>High Level Outcome 2</a:t>
            </a:r>
          </a:p>
          <a:p>
            <a:pPr lvl="1"/>
            <a:r>
              <a:rPr lang="en-US" sz="2400" dirty="0"/>
              <a:t>Proceeds of Crime and Funds in support of Terrorism are prevented from entering the financial and other sectors (DNFBP) are detected and reported by these sectors.</a:t>
            </a:r>
          </a:p>
          <a:p>
            <a:pPr marL="342900" lvl="1" indent="0">
              <a:buNone/>
            </a:pPr>
            <a:endParaRPr lang="en-US" sz="2400" dirty="0"/>
          </a:p>
          <a:p>
            <a:pPr lvl="1"/>
            <a:r>
              <a:rPr lang="en-US" sz="2400" dirty="0"/>
              <a:t>Immediate Outcome 4. -Financial Institution and DNFBPs adequately apply AML/CFT preventive measures commensurate with their risks and report Suspicious Transactions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38200"/>
            <a:ext cx="7886700" cy="838200"/>
          </a:xfrm>
        </p:spPr>
        <p:txBody>
          <a:bodyPr/>
          <a:lstStyle/>
          <a:p>
            <a:r>
              <a:rPr lang="en-US" b="1" dirty="0"/>
              <a:t>I.O - 4</a:t>
            </a:r>
          </a:p>
        </p:txBody>
      </p:sp>
      <p:sp>
        <p:nvSpPr>
          <p:cNvPr id="3" name="Content Placeholder 2"/>
          <p:cNvSpPr>
            <a:spLocks noGrp="1"/>
          </p:cNvSpPr>
          <p:nvPr>
            <p:ph idx="1"/>
          </p:nvPr>
        </p:nvSpPr>
        <p:spPr>
          <a:xfrm>
            <a:off x="648244" y="2057400"/>
            <a:ext cx="7886700" cy="4585062"/>
          </a:xfrm>
        </p:spPr>
        <p:txBody>
          <a:bodyPr>
            <a:normAutofit lnSpcReduction="10000"/>
          </a:bodyPr>
          <a:lstStyle/>
          <a:p>
            <a:r>
              <a:rPr lang="en-US" sz="3200" b="1" dirty="0">
                <a:solidFill>
                  <a:srgbClr val="C00000"/>
                </a:solidFill>
              </a:rPr>
              <a:t>DNFBPs</a:t>
            </a:r>
          </a:p>
          <a:p>
            <a:pPr lvl="1"/>
            <a:r>
              <a:rPr lang="en-US" sz="2800" dirty="0">
                <a:solidFill>
                  <a:srgbClr val="C00000"/>
                </a:solidFill>
              </a:rPr>
              <a:t>Preventive Measures applicable to DNFBPs</a:t>
            </a:r>
          </a:p>
          <a:p>
            <a:pPr lvl="2"/>
            <a:r>
              <a:rPr lang="en-US" sz="2400" dirty="0">
                <a:solidFill>
                  <a:srgbClr val="C00000"/>
                </a:solidFill>
              </a:rPr>
              <a:t>Risk assessment- Products/Service/Customers</a:t>
            </a:r>
          </a:p>
          <a:p>
            <a:pPr lvl="3"/>
            <a:r>
              <a:rPr lang="en-US" sz="2000" dirty="0">
                <a:solidFill>
                  <a:srgbClr val="C00000"/>
                </a:solidFill>
              </a:rPr>
              <a:t>National Risk Assessment Results</a:t>
            </a:r>
          </a:p>
          <a:p>
            <a:pPr lvl="2"/>
            <a:r>
              <a:rPr lang="en-US" sz="2800" dirty="0">
                <a:solidFill>
                  <a:srgbClr val="C00000"/>
                </a:solidFill>
              </a:rPr>
              <a:t>CDD Measures</a:t>
            </a:r>
          </a:p>
          <a:p>
            <a:pPr lvl="3"/>
            <a:r>
              <a:rPr lang="en-US" sz="2800" dirty="0">
                <a:solidFill>
                  <a:srgbClr val="C00000"/>
                </a:solidFill>
              </a:rPr>
              <a:t>KYC, EDD, SDD</a:t>
            </a:r>
          </a:p>
          <a:p>
            <a:pPr lvl="3"/>
            <a:r>
              <a:rPr lang="en-US" sz="2800" dirty="0">
                <a:solidFill>
                  <a:srgbClr val="C00000"/>
                </a:solidFill>
              </a:rPr>
              <a:t>Monitoring </a:t>
            </a:r>
          </a:p>
          <a:p>
            <a:pPr lvl="2"/>
            <a:r>
              <a:rPr lang="en-US" sz="2800" dirty="0">
                <a:solidFill>
                  <a:srgbClr val="C00000"/>
                </a:solidFill>
              </a:rPr>
              <a:t>Reporting functions</a:t>
            </a:r>
          </a:p>
          <a:p>
            <a:pPr lvl="3"/>
            <a:r>
              <a:rPr lang="en-US" sz="2800" dirty="0">
                <a:solidFill>
                  <a:srgbClr val="C00000"/>
                </a:solidFill>
              </a:rPr>
              <a:t>Report to the NFIU?</a:t>
            </a:r>
          </a:p>
          <a:p>
            <a:pPr lvl="3"/>
            <a:r>
              <a:rPr lang="en-US" sz="2800" dirty="0">
                <a:solidFill>
                  <a:srgbClr val="C00000"/>
                </a:solidFill>
              </a:rPr>
              <a:t>Mechanism for reporting</a:t>
            </a:r>
          </a:p>
          <a:p>
            <a:pPr lvl="3"/>
            <a:r>
              <a:rPr lang="en-US" sz="2800" dirty="0">
                <a:solidFill>
                  <a:srgbClr val="C00000"/>
                </a:solidFill>
              </a:rPr>
              <a:t>Timely reporting, etc</a:t>
            </a:r>
          </a:p>
          <a:p>
            <a:pPr lvl="2"/>
            <a:endParaRPr lang="en-US"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850" y="381000"/>
            <a:ext cx="7886700" cy="457200"/>
          </a:xfrm>
        </p:spPr>
        <p:txBody>
          <a:bodyPr>
            <a:normAutofit fontScale="90000"/>
          </a:bodyPr>
          <a:lstStyle/>
          <a:p>
            <a:r>
              <a:rPr lang="en-US" b="1" dirty="0">
                <a:solidFill>
                  <a:srgbClr val="C00000"/>
                </a:solidFill>
              </a:rPr>
              <a:t>I.O 10</a:t>
            </a:r>
          </a:p>
        </p:txBody>
      </p:sp>
      <p:sp>
        <p:nvSpPr>
          <p:cNvPr id="3" name="Content Placeholder 2"/>
          <p:cNvSpPr>
            <a:spLocks noGrp="1"/>
          </p:cNvSpPr>
          <p:nvPr>
            <p:ph idx="4294967295"/>
          </p:nvPr>
        </p:nvSpPr>
        <p:spPr>
          <a:xfrm>
            <a:off x="323850" y="1066800"/>
            <a:ext cx="8496300" cy="5638800"/>
          </a:xfrm>
        </p:spPr>
        <p:txBody>
          <a:bodyPr>
            <a:normAutofit fontScale="92500" lnSpcReduction="10000"/>
          </a:bodyPr>
          <a:lstStyle/>
          <a:p>
            <a:r>
              <a:rPr lang="en-US" sz="3000" dirty="0">
                <a:solidFill>
                  <a:schemeClr val="bg1"/>
                </a:solidFill>
              </a:rPr>
              <a:t>High Level Outcome- 3 </a:t>
            </a:r>
          </a:p>
          <a:p>
            <a:pPr marL="0" indent="0">
              <a:buNone/>
            </a:pPr>
            <a:endParaRPr lang="en-US" sz="3000" dirty="0">
              <a:solidFill>
                <a:schemeClr val="bg1"/>
              </a:solidFill>
            </a:endParaRPr>
          </a:p>
          <a:p>
            <a:pPr lvl="1"/>
            <a:r>
              <a:rPr lang="en-US" sz="2600" dirty="0">
                <a:solidFill>
                  <a:schemeClr val="bg1"/>
                </a:solidFill>
              </a:rPr>
              <a:t>IO-10: Terrorist, Terrorist organizations and Terrorist financiers are prevented from raising, moving and using funds, and from abusing the NPO sector.</a:t>
            </a:r>
          </a:p>
          <a:p>
            <a:pPr marL="457200" lvl="1" indent="0">
              <a:buNone/>
            </a:pPr>
            <a:endParaRPr lang="en-US" sz="2600" dirty="0">
              <a:solidFill>
                <a:schemeClr val="bg1"/>
              </a:solidFill>
            </a:endParaRPr>
          </a:p>
          <a:p>
            <a:pPr marL="457200" lvl="1" indent="0">
              <a:buNone/>
            </a:pPr>
            <a:r>
              <a:rPr lang="en-US" sz="2600" dirty="0">
                <a:solidFill>
                  <a:schemeClr val="bg1"/>
                </a:solidFill>
              </a:rPr>
              <a:t>This means;</a:t>
            </a:r>
          </a:p>
          <a:p>
            <a:pPr lvl="1"/>
            <a:r>
              <a:rPr lang="en-US" sz="2600" dirty="0">
                <a:solidFill>
                  <a:schemeClr val="bg1"/>
                </a:solidFill>
              </a:rPr>
              <a:t>DNFBPS  should take the following reasonable steps to;</a:t>
            </a:r>
          </a:p>
          <a:p>
            <a:pPr lvl="2"/>
            <a:r>
              <a:rPr lang="en-US" sz="2600" dirty="0">
                <a:solidFill>
                  <a:schemeClr val="bg1"/>
                </a:solidFill>
              </a:rPr>
              <a:t>Understand and safeguard their organization from being used to raise funds by terrorist.</a:t>
            </a:r>
          </a:p>
          <a:p>
            <a:pPr marL="685800" lvl="2" indent="0">
              <a:buNone/>
            </a:pPr>
            <a:endParaRPr lang="en-US" sz="2600" dirty="0">
              <a:solidFill>
                <a:schemeClr val="bg1"/>
              </a:solidFill>
            </a:endParaRPr>
          </a:p>
          <a:p>
            <a:pPr lvl="2"/>
            <a:r>
              <a:rPr lang="en-US" sz="2600" dirty="0">
                <a:solidFill>
                  <a:schemeClr val="bg1"/>
                </a:solidFill>
              </a:rPr>
              <a:t>Understand and safeguard their organization from being used to move funds.</a:t>
            </a:r>
          </a:p>
          <a:p>
            <a:pPr marL="685800" lvl="2" indent="0">
              <a:buNone/>
            </a:pPr>
            <a:r>
              <a:rPr lang="en-US" sz="2600" dirty="0">
                <a:solidFill>
                  <a:schemeClr val="bg1"/>
                </a:solidFill>
              </a:rPr>
              <a:t> </a:t>
            </a:r>
          </a:p>
          <a:p>
            <a:pPr lvl="2"/>
            <a:r>
              <a:rPr lang="en-US" sz="2600" dirty="0">
                <a:solidFill>
                  <a:schemeClr val="bg1"/>
                </a:solidFill>
              </a:rPr>
              <a:t>Understand and safeguard their organization from being used in utilizing their terrorist funds?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886700" cy="914400"/>
          </a:xfrm>
        </p:spPr>
        <p:txBody>
          <a:bodyPr/>
          <a:lstStyle/>
          <a:p>
            <a:r>
              <a:rPr lang="en-US" b="1" dirty="0"/>
              <a:t>Concept of Risk</a:t>
            </a:r>
          </a:p>
        </p:txBody>
      </p:sp>
      <p:sp>
        <p:nvSpPr>
          <p:cNvPr id="3" name="Content Placeholder 2"/>
          <p:cNvSpPr>
            <a:spLocks noGrp="1"/>
          </p:cNvSpPr>
          <p:nvPr>
            <p:ph idx="1"/>
          </p:nvPr>
        </p:nvSpPr>
        <p:spPr>
          <a:xfrm>
            <a:off x="626473" y="2286000"/>
            <a:ext cx="7886700" cy="4343400"/>
          </a:xfrm>
        </p:spPr>
        <p:txBody>
          <a:bodyPr>
            <a:noAutofit/>
          </a:bodyPr>
          <a:lstStyle/>
          <a:p>
            <a:r>
              <a:rPr lang="en-US" dirty="0">
                <a:solidFill>
                  <a:srgbClr val="FF0000"/>
                </a:solidFill>
              </a:rPr>
              <a:t>Risk </a:t>
            </a:r>
            <a:r>
              <a:rPr lang="en-US" dirty="0">
                <a:solidFill>
                  <a:schemeClr val="bg1"/>
                </a:solidFill>
              </a:rPr>
              <a:t>= Vulnerability x Threat x Impact</a:t>
            </a:r>
          </a:p>
          <a:p>
            <a:r>
              <a:rPr lang="en-US" dirty="0">
                <a:solidFill>
                  <a:srgbClr val="00B0F0"/>
                </a:solidFill>
              </a:rPr>
              <a:t>Vulnerability</a:t>
            </a:r>
            <a:r>
              <a:rPr lang="en-US" dirty="0">
                <a:solidFill>
                  <a:schemeClr val="bg1"/>
                </a:solidFill>
              </a:rPr>
              <a:t>=An error or a weakness in the design, implementation, or operation of a system. </a:t>
            </a:r>
          </a:p>
          <a:p>
            <a:pPr marL="0" indent="0">
              <a:buNone/>
            </a:pPr>
            <a:endParaRPr lang="en-US" dirty="0">
              <a:solidFill>
                <a:schemeClr val="bg1"/>
              </a:solidFill>
            </a:endParaRPr>
          </a:p>
          <a:p>
            <a:r>
              <a:rPr lang="en-US" dirty="0">
                <a:solidFill>
                  <a:srgbClr val="00B0F0"/>
                </a:solidFill>
              </a:rPr>
              <a:t>Threat</a:t>
            </a:r>
            <a:r>
              <a:rPr lang="en-US" dirty="0">
                <a:solidFill>
                  <a:schemeClr val="bg1"/>
                </a:solidFill>
              </a:rPr>
              <a:t>=An adversary that is motivated to exploit a system vulnerability and is capable of doing so system vulnerability and is capable of doing so </a:t>
            </a:r>
          </a:p>
          <a:p>
            <a:pPr marL="0" indent="0">
              <a:buNone/>
            </a:pPr>
            <a:r>
              <a:rPr lang="en-US" dirty="0">
                <a:solidFill>
                  <a:schemeClr val="bg1"/>
                </a:solidFill>
              </a:rPr>
              <a:t> </a:t>
            </a:r>
          </a:p>
          <a:p>
            <a:r>
              <a:rPr lang="en-US" dirty="0">
                <a:solidFill>
                  <a:srgbClr val="00B0F0"/>
                </a:solidFill>
              </a:rPr>
              <a:t>Impact</a:t>
            </a:r>
            <a:r>
              <a:rPr lang="en-US" dirty="0">
                <a:solidFill>
                  <a:schemeClr val="bg1"/>
                </a:solidFill>
              </a:rPr>
              <a:t>= the likelihood that a vulnerability will be exploited or that a threat may become harmful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8576" y="762000"/>
            <a:ext cx="7886700" cy="1006474"/>
          </a:xfrm>
        </p:spPr>
        <p:txBody>
          <a:bodyPr/>
          <a:lstStyle/>
          <a:p>
            <a:pPr algn="ctr"/>
            <a:r>
              <a:rPr lang="en-US" b="1" dirty="0"/>
              <a:t>Conclusion  </a:t>
            </a:r>
          </a:p>
        </p:txBody>
      </p:sp>
      <p:sp>
        <p:nvSpPr>
          <p:cNvPr id="3" name="Content Placeholder 2"/>
          <p:cNvSpPr>
            <a:spLocks noGrp="1"/>
          </p:cNvSpPr>
          <p:nvPr>
            <p:ph idx="1"/>
          </p:nvPr>
        </p:nvSpPr>
        <p:spPr>
          <a:xfrm>
            <a:off x="609056" y="2209800"/>
            <a:ext cx="7886700" cy="4729163"/>
          </a:xfrm>
        </p:spPr>
        <p:txBody>
          <a:bodyPr>
            <a:normAutofit/>
          </a:bodyPr>
          <a:lstStyle/>
          <a:p>
            <a:r>
              <a:rPr lang="en-US" sz="3200" dirty="0">
                <a:solidFill>
                  <a:srgbClr val="C00000"/>
                </a:solidFill>
              </a:rPr>
              <a:t>Know your Industry</a:t>
            </a:r>
          </a:p>
          <a:p>
            <a:pPr lvl="1"/>
            <a:r>
              <a:rPr lang="en-US" sz="2800" dirty="0">
                <a:solidFill>
                  <a:schemeClr val="bg1"/>
                </a:solidFill>
              </a:rPr>
              <a:t>What do you (do) sell? What products (service) do you provide?</a:t>
            </a:r>
          </a:p>
          <a:p>
            <a:pPr lvl="1"/>
            <a:r>
              <a:rPr lang="en-US" sz="2800" dirty="0">
                <a:solidFill>
                  <a:schemeClr val="bg1"/>
                </a:solidFill>
              </a:rPr>
              <a:t> Who is your customer or client?</a:t>
            </a:r>
          </a:p>
          <a:p>
            <a:pPr lvl="1"/>
            <a:r>
              <a:rPr lang="en-US" sz="2800" dirty="0">
                <a:solidFill>
                  <a:schemeClr val="bg1"/>
                </a:solidFill>
              </a:rPr>
              <a:t>How much do you know him?</a:t>
            </a:r>
          </a:p>
          <a:p>
            <a:pPr lvl="1"/>
            <a:r>
              <a:rPr lang="en-US" sz="2800" dirty="0">
                <a:solidFill>
                  <a:schemeClr val="bg1"/>
                </a:solidFill>
              </a:rPr>
              <a:t>Where do you operate?</a:t>
            </a:r>
          </a:p>
          <a:p>
            <a:pPr lvl="1"/>
            <a:r>
              <a:rPr lang="en-US" sz="2800" dirty="0">
                <a:solidFill>
                  <a:schemeClr val="bg1"/>
                </a:solidFill>
              </a:rPr>
              <a:t>What is your risk exposure?</a:t>
            </a:r>
          </a:p>
          <a:p>
            <a:pPr lvl="1"/>
            <a:r>
              <a:rPr lang="en-US" sz="2800" dirty="0">
                <a:solidFill>
                  <a:schemeClr val="bg1"/>
                </a:solidFill>
              </a:rPr>
              <a:t>What are your </a:t>
            </a:r>
            <a:r>
              <a:rPr lang="en-US" sz="2800" dirty="0" err="1">
                <a:solidFill>
                  <a:schemeClr val="bg1"/>
                </a:solidFill>
              </a:rPr>
              <a:t>mitigants</a:t>
            </a:r>
            <a:r>
              <a:rPr lang="en-US" sz="2800" dirty="0">
                <a:solidFill>
                  <a:schemeClr val="bg1"/>
                </a:solidFill>
              </a:rPr>
              <a:t>?</a:t>
            </a:r>
          </a:p>
          <a:p>
            <a:pPr lvl="1"/>
            <a:endParaRPr lang="en-US" dirty="0">
              <a:solidFill>
                <a:schemeClr val="bg1"/>
              </a:solidFill>
            </a:endParaRPr>
          </a:p>
          <a:p>
            <a:pPr lvl="1"/>
            <a:endParaRPr 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01C48AA-5EC6-4E0F-802A-89F33C46E422}"/>
              </a:ext>
            </a:extLst>
          </p:cNvPr>
          <p:cNvSpPr>
            <a:spLocks noGrp="1" noChangeArrowheads="1"/>
          </p:cNvSpPr>
          <p:nvPr>
            <p:ph type="title"/>
          </p:nvPr>
        </p:nvSpPr>
        <p:spPr>
          <a:xfrm>
            <a:off x="446088" y="508000"/>
            <a:ext cx="8229600" cy="1143000"/>
          </a:xfrm>
        </p:spPr>
        <p:txBody>
          <a:bodyPr/>
          <a:lstStyle/>
          <a:p>
            <a:pPr eaLnBrk="1" hangingPunct="1"/>
            <a:r>
              <a:rPr lang="en-US" altLang="en-US"/>
              <a:t>THANK YOU</a:t>
            </a:r>
          </a:p>
        </p:txBody>
      </p:sp>
      <p:sp>
        <p:nvSpPr>
          <p:cNvPr id="33795" name="Rectangle 3">
            <a:extLst>
              <a:ext uri="{FF2B5EF4-FFF2-40B4-BE49-F238E27FC236}">
                <a16:creationId xmlns:a16="http://schemas.microsoft.com/office/drawing/2014/main" id="{D1B32D35-5ADE-4F02-929B-67FCCF239253}"/>
              </a:ext>
            </a:extLst>
          </p:cNvPr>
          <p:cNvSpPr>
            <a:spLocks noGrp="1" noChangeArrowheads="1"/>
          </p:cNvSpPr>
          <p:nvPr>
            <p:ph idx="1"/>
          </p:nvPr>
        </p:nvSpPr>
        <p:spPr/>
        <p:txBody>
          <a:bodyPr/>
          <a:lstStyle/>
          <a:p>
            <a:pPr algn="ctr" eaLnBrk="1" hangingPunct="1">
              <a:buSzPct val="120000"/>
              <a:buFontTx/>
              <a:buNone/>
            </a:pPr>
            <a:endParaRPr lang="en-US" altLang="en-US" sz="1800" b="1">
              <a:latin typeface="Tahoma" panose="020B0604030504040204" pitchFamily="34" charset="0"/>
              <a:cs typeface="Arial" panose="020B0604020202020204" pitchFamily="34" charset="0"/>
            </a:endParaRPr>
          </a:p>
          <a:p>
            <a:pPr algn="ctr" eaLnBrk="1" hangingPunct="1">
              <a:buSzPct val="120000"/>
              <a:buFontTx/>
              <a:buNone/>
            </a:pPr>
            <a:endParaRPr lang="en-US" altLang="en-US" sz="1800" b="1">
              <a:latin typeface="Tahoma" panose="020B0604030504040204" pitchFamily="34" charset="0"/>
              <a:cs typeface="Arial" panose="020B0604020202020204" pitchFamily="34" charset="0"/>
            </a:endParaRPr>
          </a:p>
          <a:p>
            <a:pPr algn="ctr" eaLnBrk="1" hangingPunct="1">
              <a:buSzPct val="120000"/>
              <a:buFontTx/>
              <a:buNone/>
            </a:pPr>
            <a:endParaRPr lang="en-US" altLang="en-US" sz="1800" b="1">
              <a:latin typeface="Tahoma" panose="020B0604030504040204" pitchFamily="34" charset="0"/>
              <a:cs typeface="Arial" panose="020B0604020202020204" pitchFamily="34" charset="0"/>
            </a:endParaRPr>
          </a:p>
          <a:p>
            <a:pPr algn="ctr" eaLnBrk="1" hangingPunct="1">
              <a:buSzPct val="120000"/>
              <a:buFontTx/>
              <a:buNone/>
            </a:pPr>
            <a:r>
              <a:rPr lang="en-US" altLang="en-US" sz="4000" b="1">
                <a:latin typeface="Tahoma" panose="020B0604030504040204" pitchFamily="34" charset="0"/>
                <a:cs typeface="Arial" panose="020B0604020202020204" pitchFamily="34" charset="0"/>
              </a:rPr>
              <a:t>QUESTIONS ?</a:t>
            </a:r>
          </a:p>
          <a:p>
            <a:pPr algn="ctr" eaLnBrk="1" hangingPunct="1">
              <a:buSzPct val="120000"/>
              <a:buFontTx/>
              <a:buNone/>
            </a:pPr>
            <a:endParaRPr lang="en-US" altLang="en-US" sz="1800" b="1">
              <a:latin typeface="Tahoma" panose="020B0604030504040204" pitchFamily="34" charset="0"/>
              <a:cs typeface="Arial" panose="020B0604020202020204" pitchFamily="34" charset="0"/>
            </a:endParaRPr>
          </a:p>
          <a:p>
            <a:pPr algn="ctr" eaLnBrk="1" hangingPunct="1">
              <a:buSzPct val="120000"/>
              <a:buFontTx/>
              <a:buNone/>
            </a:pPr>
            <a:endParaRPr lang="en-US" altLang="en-US" sz="1800" b="1">
              <a:latin typeface="Tahoma" panose="020B0604030504040204" pitchFamily="34" charset="0"/>
              <a:cs typeface="Arial" panose="020B0604020202020204" pitchFamily="34" charset="0"/>
            </a:endParaRPr>
          </a:p>
        </p:txBody>
      </p:sp>
      <p:pic>
        <p:nvPicPr>
          <p:cNvPr id="33797" name="Picture 5" descr="C:\Users\aibinabo.NFIUGOVNG\AppData\Local\Microsoft\Windows\Temporary Internet Files\Content.IE5\X1RUB92K\MP900400505[1].jpg">
            <a:extLst>
              <a:ext uri="{FF2B5EF4-FFF2-40B4-BE49-F238E27FC236}">
                <a16:creationId xmlns:a16="http://schemas.microsoft.com/office/drawing/2014/main" id="{8DB52AE3-F113-48F6-A4E0-783C246AC5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2590800"/>
            <a:ext cx="6426200"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99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1C8C925-85E5-46D7-9FCE-72FF51EF69EE}"/>
              </a:ext>
            </a:extLst>
          </p:cNvPr>
          <p:cNvSpPr>
            <a:spLocks noGrp="1"/>
          </p:cNvSpPr>
          <p:nvPr>
            <p:ph type="title"/>
          </p:nvPr>
        </p:nvSpPr>
        <p:spPr/>
        <p:txBody>
          <a:bodyPr/>
          <a:lstStyle/>
          <a:p>
            <a:r>
              <a:rPr lang="en-GB" altLang="en-US"/>
              <a:t>QUESTIONS</a:t>
            </a:r>
          </a:p>
        </p:txBody>
      </p:sp>
      <p:pic>
        <p:nvPicPr>
          <p:cNvPr id="34819" name="Picture 2" descr="C:\Users\aibinabo.NFIUGOVNG\AppData\Local\Microsoft\Windows\Temporary Internet Files\Content.IE5\94K5YXIO\MM900283874[1].gif">
            <a:extLst>
              <a:ext uri="{FF2B5EF4-FFF2-40B4-BE49-F238E27FC236}">
                <a16:creationId xmlns:a16="http://schemas.microsoft.com/office/drawing/2014/main" id="{6F56314A-CD16-4379-83DB-2F05B7E47F9C}"/>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2514600"/>
            <a:ext cx="3847307" cy="3979863"/>
          </a:xfrm>
          <a:noFill/>
        </p:spPr>
      </p:pic>
    </p:spTree>
    <p:extLst>
      <p:ext uri="{BB962C8B-B14F-4D97-AF65-F5344CB8AC3E}">
        <p14:creationId xmlns:p14="http://schemas.microsoft.com/office/powerpoint/2010/main" val="252296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23950" y="2888456"/>
            <a:ext cx="6896100" cy="1081088"/>
          </a:xfrm>
        </p:spPr>
        <p:txBody>
          <a:bodyPr>
            <a:normAutofit fontScale="90000"/>
          </a:bodyPr>
          <a:lstStyle/>
          <a:p>
            <a:r>
              <a:rPr lang="en-US" sz="4800" dirty="0"/>
              <a:t>What is Mutual Evaluation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Current Mutual Evaluation Exercise Concept</a:t>
            </a:r>
          </a:p>
        </p:txBody>
      </p:sp>
      <p:sp>
        <p:nvSpPr>
          <p:cNvPr id="3" name="Content Placeholder 2"/>
          <p:cNvSpPr>
            <a:spLocks noGrp="1"/>
          </p:cNvSpPr>
          <p:nvPr>
            <p:ph idx="1"/>
          </p:nvPr>
        </p:nvSpPr>
        <p:spPr>
          <a:xfrm>
            <a:off x="457200" y="2438400"/>
            <a:ext cx="8229600" cy="4190999"/>
          </a:xfrm>
        </p:spPr>
        <p:txBody>
          <a:bodyPr>
            <a:normAutofit/>
          </a:bodyPr>
          <a:lstStyle/>
          <a:p>
            <a:r>
              <a:rPr lang="en-US" sz="3200" b="1" dirty="0"/>
              <a:t>Technical Compliance </a:t>
            </a:r>
          </a:p>
          <a:p>
            <a:pPr lvl="1"/>
            <a:r>
              <a:rPr lang="en-US" sz="2800" dirty="0"/>
              <a:t>Assessment addresses the specific requirements of the FATF Recommendations, principally as they relate to the relevant legal and institutional framework of the country, and the powers and procedures of the competent authorities. These represent the fundamental building blocks of an AML/CFT system.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Current Mutual Evaluation Exercise Concept</a:t>
            </a:r>
          </a:p>
        </p:txBody>
      </p:sp>
      <p:sp>
        <p:nvSpPr>
          <p:cNvPr id="3" name="Content Placeholder 2"/>
          <p:cNvSpPr>
            <a:spLocks noGrp="1"/>
          </p:cNvSpPr>
          <p:nvPr>
            <p:ph idx="1"/>
          </p:nvPr>
        </p:nvSpPr>
        <p:spPr/>
        <p:txBody>
          <a:bodyPr>
            <a:normAutofit/>
          </a:bodyPr>
          <a:lstStyle/>
          <a:p>
            <a:r>
              <a:rPr lang="en-US" sz="2800" dirty="0"/>
              <a:t>Technical Compliance and Effectiveness assessments together shows the extent to which the country is compliant with the FATF Standards and how strong the country is in maintaining a effective &amp; strong AML/CFT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9F157F04-5877-40F9-9E25-73CC6BB632B9}"/>
              </a:ext>
            </a:extLst>
          </p:cNvPr>
          <p:cNvSpPr>
            <a:spLocks noGrp="1"/>
          </p:cNvSpPr>
          <p:nvPr>
            <p:ph type="dt" sz="half" idx="10"/>
          </p:nvPr>
        </p:nvSpPr>
        <p:spPr/>
        <p:txBody>
          <a:bodyPr/>
          <a:lstStyle/>
          <a:p>
            <a:pPr>
              <a:defRPr/>
            </a:pPr>
            <a:fld id="{C29F1D0C-A4AD-4CA5-B4DE-9994345B57DC}" type="datetime1">
              <a:rPr lang="en-US"/>
              <a:pPr>
                <a:defRPr/>
              </a:pPr>
              <a:t>02-Mar-18</a:t>
            </a:fld>
            <a:endParaRPr lang="en-US" dirty="0"/>
          </a:p>
        </p:txBody>
      </p:sp>
      <p:sp>
        <p:nvSpPr>
          <p:cNvPr id="23596" name="Slide Number Placeholder 8">
            <a:extLst>
              <a:ext uri="{FF2B5EF4-FFF2-40B4-BE49-F238E27FC236}">
                <a16:creationId xmlns:a16="http://schemas.microsoft.com/office/drawing/2014/main" id="{E984A981-5350-4192-AB17-77EF0B2310C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EEEDC4-B8E0-4F10-B35B-022265D43BF4}" type="slidenum">
              <a:rPr lang="en-US" altLang="en-US" sz="1200">
                <a:solidFill>
                  <a:srgbClr val="898989"/>
                </a:solidFill>
                <a:latin typeface="Arial" panose="020B0604020202020204" pitchFamily="34" charset="0"/>
              </a:rPr>
              <a:pPr>
                <a:spcBef>
                  <a:spcPct val="0"/>
                </a:spcBef>
                <a:buFontTx/>
                <a:buNone/>
              </a:pPr>
              <a:t>5</a:t>
            </a:fld>
            <a:endParaRPr lang="en-US" altLang="en-US" sz="1200">
              <a:solidFill>
                <a:srgbClr val="898989"/>
              </a:solidFill>
              <a:latin typeface="Arial" panose="020B0604020202020204" pitchFamily="34" charset="0"/>
            </a:endParaRPr>
          </a:p>
        </p:txBody>
      </p:sp>
      <p:sp>
        <p:nvSpPr>
          <p:cNvPr id="20482" name="Title 1">
            <a:extLst>
              <a:ext uri="{FF2B5EF4-FFF2-40B4-BE49-F238E27FC236}">
                <a16:creationId xmlns:a16="http://schemas.microsoft.com/office/drawing/2014/main" id="{D5E3358B-1425-4455-AC76-2CA0D999567B}"/>
              </a:ext>
            </a:extLst>
          </p:cNvPr>
          <p:cNvSpPr>
            <a:spLocks noGrp="1"/>
          </p:cNvSpPr>
          <p:nvPr>
            <p:ph type="title" idx="4294967295"/>
          </p:nvPr>
        </p:nvSpPr>
        <p:spPr>
          <a:xfrm>
            <a:off x="361676" y="941262"/>
            <a:ext cx="8229600" cy="661987"/>
          </a:xfrm>
        </p:spPr>
        <p:txBody>
          <a:bodyPr rtlCol="0">
            <a:normAutofit/>
          </a:bodyPr>
          <a:lstStyle/>
          <a:p>
            <a:pPr eaLnBrk="1" fontAlgn="auto" hangingPunct="1">
              <a:spcAft>
                <a:spcPts val="0"/>
              </a:spcAft>
              <a:defRPr/>
            </a:pPr>
            <a:r>
              <a:rPr lang="en-US" dirty="0">
                <a:solidFill>
                  <a:srgbClr val="C00000"/>
                </a:solidFill>
                <a:ea typeface="ＭＳ Ｐゴシック" pitchFamily="34" charset="-128"/>
              </a:rPr>
              <a:t>Component of MER Assessment</a:t>
            </a:r>
          </a:p>
        </p:txBody>
      </p:sp>
      <p:graphicFrame>
        <p:nvGraphicFramePr>
          <p:cNvPr id="6" name="Content Placeholder 5">
            <a:extLst>
              <a:ext uri="{FF2B5EF4-FFF2-40B4-BE49-F238E27FC236}">
                <a16:creationId xmlns:a16="http://schemas.microsoft.com/office/drawing/2014/main" id="{B35D94C3-C809-4372-8210-E8A4FB03E61C}"/>
              </a:ext>
            </a:extLst>
          </p:cNvPr>
          <p:cNvGraphicFramePr>
            <a:graphicFrameLocks noGrp="1"/>
          </p:cNvGraphicFramePr>
          <p:nvPr>
            <p:ph sz="half" idx="4294967295"/>
            <p:extLst>
              <p:ext uri="{D42A27DB-BD31-4B8C-83A1-F6EECF244321}">
                <p14:modId xmlns:p14="http://schemas.microsoft.com/office/powerpoint/2010/main" val="3010778662"/>
              </p:ext>
            </p:extLst>
          </p:nvPr>
        </p:nvGraphicFramePr>
        <p:xfrm>
          <a:off x="437876" y="2636836"/>
          <a:ext cx="4038600" cy="3687763"/>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533083">
                <a:tc>
                  <a:txBody>
                    <a:bodyPr/>
                    <a:lstStyle/>
                    <a:p>
                      <a:r>
                        <a:rPr lang="en-US" sz="1800" dirty="0"/>
                        <a:t>Compliant   (C)</a:t>
                      </a:r>
                    </a:p>
                  </a:txBody>
                  <a:tcPr marT="45718" marB="45718"/>
                </a:tc>
                <a:tc>
                  <a:txBody>
                    <a:bodyPr/>
                    <a:lstStyle/>
                    <a:p>
                      <a:pPr marL="0" algn="l" defTabSz="457200" rtl="0" eaLnBrk="1" latinLnBrk="0" hangingPunct="1"/>
                      <a:r>
                        <a:rPr lang="en-US" sz="1200" kern="1200" dirty="0"/>
                        <a:t>There are no short comings</a:t>
                      </a:r>
                      <a:endParaRPr lang="en-US" sz="1200" b="1" kern="1200" dirty="0">
                        <a:solidFill>
                          <a:schemeClr val="lt1"/>
                        </a:solidFill>
                        <a:latin typeface="+mn-lt"/>
                        <a:ea typeface="+mn-ea"/>
                        <a:cs typeface="+mn-cs"/>
                      </a:endParaRPr>
                    </a:p>
                  </a:txBody>
                  <a:tcPr marT="45718" marB="45718"/>
                </a:tc>
                <a:extLst>
                  <a:ext uri="{0D108BD9-81ED-4DB2-BD59-A6C34878D82A}">
                    <a16:rowId xmlns:a16="http://schemas.microsoft.com/office/drawing/2014/main" val="10000"/>
                  </a:ext>
                </a:extLst>
              </a:tr>
              <a:tr h="657225">
                <a:tc>
                  <a:txBody>
                    <a:bodyPr/>
                    <a:lstStyle/>
                    <a:p>
                      <a:r>
                        <a:rPr lang="en-US" sz="1200" kern="1200" dirty="0"/>
                        <a:t>Largely Compliant(LC)</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There are only minor short comings</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1"/>
                  </a:ext>
                </a:extLst>
              </a:tr>
              <a:tr h="657225">
                <a:tc>
                  <a:txBody>
                    <a:bodyPr/>
                    <a:lstStyle/>
                    <a:p>
                      <a:r>
                        <a:rPr lang="en-US" sz="1200" kern="1200" dirty="0"/>
                        <a:t>Partially Compliant (PC)</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There are moderate short comings</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2"/>
                  </a:ext>
                </a:extLst>
              </a:tr>
              <a:tr h="657225">
                <a:tc>
                  <a:txBody>
                    <a:bodyPr/>
                    <a:lstStyle/>
                    <a:p>
                      <a:r>
                        <a:rPr lang="en-US" sz="1200" kern="1200" dirty="0"/>
                        <a:t>Non Compliant (NC)</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There are major short comings</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3"/>
                  </a:ext>
                </a:extLst>
              </a:tr>
              <a:tr h="1183005">
                <a:tc>
                  <a:txBody>
                    <a:bodyPr/>
                    <a:lstStyle/>
                    <a:p>
                      <a:r>
                        <a:rPr lang="en-US" sz="1200" kern="1200" dirty="0"/>
                        <a:t>Not Applicable</a:t>
                      </a:r>
                      <a:r>
                        <a:rPr lang="en-US" sz="1200" kern="1200" baseline="0" dirty="0"/>
                        <a:t> (NA)</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A requirement does not apply, due to  structural,l legal or institutional  features of a country.</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4"/>
                  </a:ext>
                </a:extLst>
              </a:tr>
            </a:tbl>
          </a:graphicData>
        </a:graphic>
      </p:graphicFrame>
      <p:graphicFrame>
        <p:nvGraphicFramePr>
          <p:cNvPr id="5" name="Content Placeholder 4">
            <a:extLst>
              <a:ext uri="{FF2B5EF4-FFF2-40B4-BE49-F238E27FC236}">
                <a16:creationId xmlns:a16="http://schemas.microsoft.com/office/drawing/2014/main" id="{3DD1BC12-F79C-41B1-9C00-679EA677213A}"/>
              </a:ext>
            </a:extLst>
          </p:cNvPr>
          <p:cNvGraphicFramePr>
            <a:graphicFrameLocks noGrp="1"/>
          </p:cNvGraphicFramePr>
          <p:nvPr>
            <p:ph sz="half" idx="4294967295"/>
            <p:extLst>
              <p:ext uri="{D42A27DB-BD31-4B8C-83A1-F6EECF244321}">
                <p14:modId xmlns:p14="http://schemas.microsoft.com/office/powerpoint/2010/main" val="1758236324"/>
              </p:ext>
            </p:extLst>
          </p:nvPr>
        </p:nvGraphicFramePr>
        <p:xfrm>
          <a:off x="4724400" y="2636836"/>
          <a:ext cx="4038600" cy="3687764"/>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873418">
                <a:tc>
                  <a:txBody>
                    <a:bodyPr/>
                    <a:lstStyle/>
                    <a:p>
                      <a:r>
                        <a:rPr lang="en-US" sz="1200" dirty="0"/>
                        <a:t>High level of effectiveness</a:t>
                      </a:r>
                      <a:endParaRPr lang="en-US" sz="1200" dirty="0">
                        <a:solidFill>
                          <a:schemeClr val="tx1"/>
                        </a:solidFill>
                      </a:endParaRPr>
                    </a:p>
                  </a:txBody>
                  <a:tcPr marT="45718" marB="45718"/>
                </a:tc>
                <a:tc>
                  <a:txBody>
                    <a:bodyPr/>
                    <a:lstStyle/>
                    <a:p>
                      <a:pPr marL="0" algn="l" defTabSz="457200" rtl="0" eaLnBrk="1" latinLnBrk="0" hangingPunct="1"/>
                      <a:r>
                        <a:rPr lang="en-US" sz="1200" kern="1200" dirty="0"/>
                        <a:t>The immediate outcome is achieved to a very large extent. Minor improvement is needed</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0"/>
                  </a:ext>
                </a:extLst>
              </a:tr>
              <a:tr h="873418">
                <a:tc>
                  <a:txBody>
                    <a:bodyPr/>
                    <a:lstStyle/>
                    <a:p>
                      <a:pPr marL="0" algn="l" defTabSz="457200" rtl="0" eaLnBrk="1" latinLnBrk="0" hangingPunct="1"/>
                      <a:r>
                        <a:rPr lang="en-US" sz="1200" kern="1200" dirty="0"/>
                        <a:t>Substantial</a:t>
                      </a:r>
                      <a:r>
                        <a:rPr lang="en-US" sz="1200" kern="1200" baseline="0" dirty="0"/>
                        <a:t> Level of effectiveness</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 immediate outcome is achieved to a large extent. Moderate</a:t>
                      </a:r>
                      <a:r>
                        <a:rPr lang="en-US" sz="1200" kern="1200" baseline="0" dirty="0"/>
                        <a:t> improvements needed.</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1"/>
                  </a:ext>
                </a:extLst>
              </a:tr>
              <a:tr h="873418">
                <a:tc>
                  <a:txBody>
                    <a:bodyPr/>
                    <a:lstStyle/>
                    <a:p>
                      <a:pPr marL="0" algn="l" defTabSz="457200" rtl="0" eaLnBrk="1" latinLnBrk="0" hangingPunct="1"/>
                      <a:r>
                        <a:rPr lang="en-US" sz="1200" kern="1200" dirty="0"/>
                        <a:t>Moderate level  of effectiveness  </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 immediate outcome is achieved to some  extent. Major improvements needed.</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2"/>
                  </a:ext>
                </a:extLst>
              </a:tr>
              <a:tr h="1067510">
                <a:tc>
                  <a:txBody>
                    <a:bodyPr/>
                    <a:lstStyle/>
                    <a:p>
                      <a:pPr marL="0" algn="l" defTabSz="457200" rtl="0" eaLnBrk="1" latinLnBrk="0" hangingPunct="1"/>
                      <a:r>
                        <a:rPr lang="en-US" sz="1200" kern="1200" dirty="0"/>
                        <a:t>Low level of effectiveness</a:t>
                      </a:r>
                      <a:endParaRPr lang="en-US" sz="1200" b="1" kern="1200" dirty="0">
                        <a:solidFill>
                          <a:schemeClr val="tx1"/>
                        </a:solidFill>
                        <a:latin typeface="+mn-lt"/>
                        <a:ea typeface="+mn-ea"/>
                        <a:cs typeface="+mn-cs"/>
                      </a:endParaRPr>
                    </a:p>
                  </a:txBody>
                  <a:tcPr marT="45718" marB="45718"/>
                </a:tc>
                <a:tc>
                  <a:txBody>
                    <a:bodyPr/>
                    <a:lstStyle/>
                    <a:p>
                      <a:pPr marL="0" algn="l" defTabSz="457200" rtl="0" eaLnBrk="1" latinLnBrk="0" hangingPunct="1"/>
                      <a:r>
                        <a:rPr lang="en-US" sz="1200" kern="1200" dirty="0"/>
                        <a:t>The immediate outcome is not achieved or achieved  to a negligible</a:t>
                      </a:r>
                      <a:r>
                        <a:rPr lang="en-US" sz="1200" kern="1200" baseline="0" dirty="0"/>
                        <a:t> </a:t>
                      </a:r>
                      <a:r>
                        <a:rPr lang="en-US" sz="1200" kern="1200" dirty="0"/>
                        <a:t> extent. Fundamental improvement needed.</a:t>
                      </a:r>
                      <a:endParaRPr lang="en-US" sz="1200" b="1" kern="1200" dirty="0">
                        <a:solidFill>
                          <a:schemeClr val="tx1"/>
                        </a:solidFill>
                        <a:latin typeface="+mn-lt"/>
                        <a:ea typeface="+mn-ea"/>
                        <a:cs typeface="+mn-cs"/>
                      </a:endParaRPr>
                    </a:p>
                  </a:txBody>
                  <a:tcPr marT="45718" marB="45718"/>
                </a:tc>
                <a:extLst>
                  <a:ext uri="{0D108BD9-81ED-4DB2-BD59-A6C34878D82A}">
                    <a16:rowId xmlns:a16="http://schemas.microsoft.com/office/drawing/2014/main" val="10003"/>
                  </a:ext>
                </a:extLst>
              </a:tr>
            </a:tbl>
          </a:graphicData>
        </a:graphic>
      </p:graphicFrame>
      <p:sp>
        <p:nvSpPr>
          <p:cNvPr id="23592" name="TextBox 6">
            <a:extLst>
              <a:ext uri="{FF2B5EF4-FFF2-40B4-BE49-F238E27FC236}">
                <a16:creationId xmlns:a16="http://schemas.microsoft.com/office/drawing/2014/main" id="{B1825B19-A13F-426C-8A9C-6CC11DE27738}"/>
              </a:ext>
            </a:extLst>
          </p:cNvPr>
          <p:cNvSpPr txBox="1">
            <a:spLocks noChangeArrowheads="1"/>
          </p:cNvSpPr>
          <p:nvPr/>
        </p:nvSpPr>
        <p:spPr bwMode="auto">
          <a:xfrm>
            <a:off x="1003300" y="2086499"/>
            <a:ext cx="2501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a:solidFill>
                  <a:srgbClr val="C00000"/>
                </a:solidFill>
                <a:latin typeface="Arial" panose="020B0604020202020204" pitchFamily="34" charset="0"/>
              </a:rPr>
              <a:t>Technical Compliance</a:t>
            </a:r>
          </a:p>
        </p:txBody>
      </p:sp>
      <p:sp>
        <p:nvSpPr>
          <p:cNvPr id="23593" name="TextBox 7">
            <a:extLst>
              <a:ext uri="{FF2B5EF4-FFF2-40B4-BE49-F238E27FC236}">
                <a16:creationId xmlns:a16="http://schemas.microsoft.com/office/drawing/2014/main" id="{ECA8BDB7-B146-4DF2-A65B-877C9DC85696}"/>
              </a:ext>
            </a:extLst>
          </p:cNvPr>
          <p:cNvSpPr txBox="1">
            <a:spLocks noChangeArrowheads="1"/>
          </p:cNvSpPr>
          <p:nvPr/>
        </p:nvSpPr>
        <p:spPr bwMode="auto">
          <a:xfrm>
            <a:off x="5287963" y="2047035"/>
            <a:ext cx="285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a:solidFill>
                  <a:srgbClr val="C00000"/>
                </a:solidFill>
                <a:latin typeface="Arial" panose="020B0604020202020204" pitchFamily="34" charset="0"/>
              </a:rPr>
              <a:t>Effectiveness ratings</a:t>
            </a:r>
          </a:p>
        </p:txBody>
      </p:sp>
    </p:spTree>
    <p:extLst>
      <p:ext uri="{BB962C8B-B14F-4D97-AF65-F5344CB8AC3E}">
        <p14:creationId xmlns:p14="http://schemas.microsoft.com/office/powerpoint/2010/main" val="357381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9D1A449-A032-4A40-8E9C-A19B401869ED}"/>
              </a:ext>
            </a:extLst>
          </p:cNvPr>
          <p:cNvSpPr>
            <a:spLocks noGrp="1"/>
          </p:cNvSpPr>
          <p:nvPr>
            <p:ph type="dt" sz="half" idx="10"/>
          </p:nvPr>
        </p:nvSpPr>
        <p:spPr/>
        <p:txBody>
          <a:bodyPr/>
          <a:lstStyle/>
          <a:p>
            <a:pPr>
              <a:defRPr/>
            </a:pPr>
            <a:fld id="{19F97D6C-8665-47BA-BE01-FEF3EB959973}" type="datetime1">
              <a:rPr lang="en-US"/>
              <a:pPr>
                <a:defRPr/>
              </a:pPr>
              <a:t>02-Mar-18</a:t>
            </a:fld>
            <a:endParaRPr lang="en-US"/>
          </a:p>
        </p:txBody>
      </p:sp>
      <p:sp>
        <p:nvSpPr>
          <p:cNvPr id="24582" name="Slide Number Placeholder 5">
            <a:extLst>
              <a:ext uri="{FF2B5EF4-FFF2-40B4-BE49-F238E27FC236}">
                <a16:creationId xmlns:a16="http://schemas.microsoft.com/office/drawing/2014/main" id="{D4280B3B-6A3F-433E-A326-02A874AEC707}"/>
              </a:ext>
            </a:extLst>
          </p:cNvPr>
          <p:cNvSpPr>
            <a:spLocks noGrp="1" noChangeArrowheads="1"/>
          </p:cNvSpPr>
          <p:nvPr>
            <p:ph type="sldNum" sz="quarter" idx="12"/>
          </p:nvPr>
        </p:nvSpPr>
        <p:spPr bwMode="auto">
          <a:xfrm>
            <a:off x="8439751" y="5958024"/>
            <a:ext cx="704249" cy="7571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D9A6C3-564D-4C7F-808D-6AD7F1BDED06}" type="slidenum">
              <a:rPr lang="en-US" altLang="en-US" sz="1200">
                <a:solidFill>
                  <a:srgbClr val="898989"/>
                </a:solidFill>
                <a:latin typeface="Arial" panose="020B0604020202020204" pitchFamily="34" charset="0"/>
              </a:rPr>
              <a:pPr>
                <a:spcBef>
                  <a:spcPct val="0"/>
                </a:spcBef>
                <a:buFontTx/>
                <a:buNone/>
              </a:pPr>
              <a:t>6</a:t>
            </a:fld>
            <a:endParaRPr lang="en-US" altLang="en-US" sz="1200">
              <a:solidFill>
                <a:srgbClr val="898989"/>
              </a:solidFill>
              <a:latin typeface="Arial" panose="020B0604020202020204" pitchFamily="34" charset="0"/>
            </a:endParaRPr>
          </a:p>
        </p:txBody>
      </p:sp>
      <p:sp>
        <p:nvSpPr>
          <p:cNvPr id="24578" name="Title 1">
            <a:extLst>
              <a:ext uri="{FF2B5EF4-FFF2-40B4-BE49-F238E27FC236}">
                <a16:creationId xmlns:a16="http://schemas.microsoft.com/office/drawing/2014/main" id="{B5C0F9F7-A631-4498-B10F-AA27C1F14CA2}"/>
              </a:ext>
            </a:extLst>
          </p:cNvPr>
          <p:cNvSpPr>
            <a:spLocks noGrp="1"/>
          </p:cNvSpPr>
          <p:nvPr>
            <p:ph type="title" idx="4294967295"/>
          </p:nvPr>
        </p:nvSpPr>
        <p:spPr>
          <a:xfrm>
            <a:off x="451043" y="640970"/>
            <a:ext cx="8229600" cy="981075"/>
          </a:xfrm>
        </p:spPr>
        <p:txBody>
          <a:bodyPr>
            <a:normAutofit/>
          </a:bodyPr>
          <a:lstStyle/>
          <a:p>
            <a:pPr algn="l" eaLnBrk="1" hangingPunct="1"/>
            <a:r>
              <a:rPr lang="en-GB" altLang="en-US" sz="3200" dirty="0">
                <a:solidFill>
                  <a:srgbClr val="C00000"/>
                </a:solidFill>
                <a:ea typeface="ＭＳ Ｐゴシック" panose="020B0600070205080204" pitchFamily="34" charset="-128"/>
              </a:rPr>
              <a:t>The FATF Eleven Immediate Outcomes</a:t>
            </a:r>
            <a:endParaRPr lang="en-US" altLang="en-US" sz="3200" dirty="0">
              <a:solidFill>
                <a:srgbClr val="C00000"/>
              </a:solidFill>
              <a:ea typeface="ＭＳ Ｐゴシック" panose="020B0600070205080204" pitchFamily="34" charset="-128"/>
            </a:endParaRPr>
          </a:p>
        </p:txBody>
      </p:sp>
      <p:pic>
        <p:nvPicPr>
          <p:cNvPr id="24579" name="Picture 5">
            <a:extLst>
              <a:ext uri="{FF2B5EF4-FFF2-40B4-BE49-F238E27FC236}">
                <a16:creationId xmlns:a16="http://schemas.microsoft.com/office/drawing/2014/main" id="{B429CB70-4C37-443F-90AE-40A2D1DBD2F8}"/>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704249" y="1600200"/>
            <a:ext cx="7723188" cy="5114925"/>
          </a:xfrm>
          <a:noFill/>
        </p:spPr>
      </p:pic>
    </p:spTree>
    <p:extLst>
      <p:ext uri="{BB962C8B-B14F-4D97-AF65-F5344CB8AC3E}">
        <p14:creationId xmlns:p14="http://schemas.microsoft.com/office/powerpoint/2010/main" val="418373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Current Mutual Evaluation Exercise Concept</a:t>
            </a:r>
          </a:p>
        </p:txBody>
      </p:sp>
      <p:sp>
        <p:nvSpPr>
          <p:cNvPr id="3" name="Content Placeholder 2"/>
          <p:cNvSpPr>
            <a:spLocks noGrp="1"/>
          </p:cNvSpPr>
          <p:nvPr>
            <p:ph idx="1"/>
          </p:nvPr>
        </p:nvSpPr>
        <p:spPr>
          <a:xfrm>
            <a:off x="533400" y="2336872"/>
            <a:ext cx="7924800" cy="3911527"/>
          </a:xfrm>
        </p:spPr>
        <p:txBody>
          <a:bodyPr>
            <a:normAutofit fontScale="92500"/>
          </a:bodyPr>
          <a:lstStyle/>
          <a:p>
            <a:r>
              <a:rPr lang="en-US" sz="3200" b="1" dirty="0"/>
              <a:t>Effectiveness</a:t>
            </a:r>
          </a:p>
          <a:p>
            <a:pPr lvl="1"/>
            <a:r>
              <a:rPr lang="en-US" sz="2800" dirty="0"/>
              <a:t>It seeks to assess the adequacy of the implementation of the FATF Recommendations, and identifies the extent to which a country achieves a defined set of outcomes that are central to a robust AML/CFT system. </a:t>
            </a:r>
          </a:p>
          <a:p>
            <a:pPr lvl="1"/>
            <a:r>
              <a:rPr lang="en-US" sz="2800" dirty="0"/>
              <a:t>The focus of the effectiveness assessment is therefore on the extent to which the legal and institutional framework is producing </a:t>
            </a:r>
            <a:r>
              <a:rPr lang="en-US" sz="2800" b="1" dirty="0">
                <a:solidFill>
                  <a:srgbClr val="FFC000"/>
                </a:solidFill>
              </a:rPr>
              <a:t>the expected results.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7886700" cy="701673"/>
          </a:xfrm>
        </p:spPr>
        <p:txBody>
          <a:bodyPr/>
          <a:lstStyle/>
          <a:p>
            <a:r>
              <a:rPr lang="en-US" b="1" dirty="0"/>
              <a:t>Methodology </a:t>
            </a:r>
          </a:p>
        </p:txBody>
      </p:sp>
      <p:sp>
        <p:nvSpPr>
          <p:cNvPr id="3" name="Content Placeholder 2"/>
          <p:cNvSpPr>
            <a:spLocks noGrp="1"/>
          </p:cNvSpPr>
          <p:nvPr>
            <p:ph idx="1"/>
          </p:nvPr>
        </p:nvSpPr>
        <p:spPr>
          <a:xfrm>
            <a:off x="628650" y="2175599"/>
            <a:ext cx="7886700" cy="4343400"/>
          </a:xfrm>
        </p:spPr>
        <p:txBody>
          <a:bodyPr>
            <a:normAutofit fontScale="77500" lnSpcReduction="20000"/>
          </a:bodyPr>
          <a:lstStyle/>
          <a:p>
            <a:r>
              <a:rPr lang="en-US" sz="3200" b="1" dirty="0"/>
              <a:t>High level Outcomes</a:t>
            </a:r>
          </a:p>
          <a:p>
            <a:endParaRPr lang="en-US" sz="2800" dirty="0"/>
          </a:p>
          <a:p>
            <a:pPr marL="857250" lvl="1" indent="-514350">
              <a:buFont typeface="+mj-lt"/>
              <a:buAutoNum type="arabicPeriod"/>
            </a:pPr>
            <a:r>
              <a:rPr lang="en-US" sz="2800" dirty="0"/>
              <a:t>Policy, Coordination and Cooperation to mitigate the ML and FT risks</a:t>
            </a:r>
          </a:p>
          <a:p>
            <a:pPr marL="857250" lvl="1" indent="-514350">
              <a:buFont typeface="+mj-lt"/>
              <a:buAutoNum type="arabicPeriod"/>
            </a:pPr>
            <a:endParaRPr lang="en-US" sz="2800" dirty="0"/>
          </a:p>
          <a:p>
            <a:pPr marL="857250" lvl="1" indent="-514350">
              <a:buFont typeface="+mj-lt"/>
              <a:buAutoNum type="arabicPeriod"/>
            </a:pPr>
            <a:r>
              <a:rPr lang="en-US" sz="2800" dirty="0"/>
              <a:t>Proceeds of Crime and Funds in support of Terrorism are prevented from entering the financial and other sectors (DNFBP) are detected and reported by these sectors.</a:t>
            </a:r>
          </a:p>
          <a:p>
            <a:pPr marL="857250" lvl="1" indent="-514350">
              <a:buFont typeface="+mj-lt"/>
              <a:buAutoNum type="arabicPeriod"/>
            </a:pPr>
            <a:endParaRPr lang="en-US" sz="2800" dirty="0"/>
          </a:p>
          <a:p>
            <a:pPr marL="857250" lvl="1" indent="-514350">
              <a:buFont typeface="+mj-lt"/>
              <a:buAutoNum type="arabicPeriod"/>
            </a:pPr>
            <a:r>
              <a:rPr lang="en-US" sz="2800" dirty="0"/>
              <a:t>ML threats detected, disrupted and criminals found sanctioned and deprived of proceeds. TF threats detected and disrupted, Terrorist deprived of resources and financiers of terrorism are sanctioned thereby contributing to the prevention of terrorist acts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7886700" cy="701673"/>
          </a:xfrm>
        </p:spPr>
        <p:txBody>
          <a:bodyPr/>
          <a:lstStyle/>
          <a:p>
            <a:r>
              <a:rPr lang="en-US" b="1" dirty="0"/>
              <a:t>Methodology </a:t>
            </a:r>
          </a:p>
        </p:txBody>
      </p:sp>
      <p:sp>
        <p:nvSpPr>
          <p:cNvPr id="3" name="Content Placeholder 2"/>
          <p:cNvSpPr>
            <a:spLocks noGrp="1"/>
          </p:cNvSpPr>
          <p:nvPr>
            <p:ph idx="1"/>
          </p:nvPr>
        </p:nvSpPr>
        <p:spPr>
          <a:xfrm>
            <a:off x="628650" y="2057400"/>
            <a:ext cx="7886700" cy="4119563"/>
          </a:xfrm>
        </p:spPr>
        <p:txBody>
          <a:bodyPr>
            <a:normAutofit fontScale="92500" lnSpcReduction="20000"/>
          </a:bodyPr>
          <a:lstStyle/>
          <a:p>
            <a:r>
              <a:rPr lang="en-US" sz="3000" b="1" dirty="0"/>
              <a:t>Immediate Outcomes</a:t>
            </a:r>
          </a:p>
          <a:p>
            <a:pPr marL="0" indent="0">
              <a:buNone/>
            </a:pPr>
            <a:endParaRPr lang="en-US" sz="3000" b="1" dirty="0"/>
          </a:p>
          <a:p>
            <a:pPr marL="1149350" lvl="1" indent="-234950"/>
            <a:r>
              <a:rPr lang="en-US" sz="2400" dirty="0"/>
              <a:t>High level outcome 1- Policy, Coordination and Cooperation to mitigate the ML and FT risks</a:t>
            </a:r>
          </a:p>
          <a:p>
            <a:pPr marL="1149350" lvl="1" indent="-234950"/>
            <a:endParaRPr lang="en-US" sz="2400" dirty="0"/>
          </a:p>
          <a:p>
            <a:pPr marL="1149350" lvl="2" indent="-234950"/>
            <a:r>
              <a:rPr lang="en-US" sz="2400" dirty="0"/>
              <a:t>Understanding ML/TF Risks, appropriate actions and domestic cooperation to combat ML/FT/Proliferation.</a:t>
            </a:r>
          </a:p>
          <a:p>
            <a:pPr marL="1149350" lvl="2" indent="-234950"/>
            <a:endParaRPr lang="en-US" sz="2400" dirty="0"/>
          </a:p>
          <a:p>
            <a:pPr marL="1149350" lvl="2" indent="-234950"/>
            <a:r>
              <a:rPr lang="en-US" sz="2400" dirty="0"/>
              <a:t>International Cooperation to delivers appropriate information financial intelligence, and evidence, and facilitates action against criminals and their assets</a:t>
            </a:r>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650</TotalTime>
  <Words>806</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Tahoma</vt:lpstr>
      <vt:lpstr>Trebuchet MS</vt:lpstr>
      <vt:lpstr>Berlin</vt:lpstr>
      <vt:lpstr> FATF/GIABA Mutual Evaluation Process and the Role of the NGOs in the Successful Conduct of the Mutual Evaluation Review (MER)</vt:lpstr>
      <vt:lpstr>What is Mutual Evaluation</vt:lpstr>
      <vt:lpstr>Current Mutual Evaluation Exercise Concept</vt:lpstr>
      <vt:lpstr>Current Mutual Evaluation Exercise Concept</vt:lpstr>
      <vt:lpstr>Component of MER Assessment</vt:lpstr>
      <vt:lpstr>The FATF Eleven Immediate Outcomes</vt:lpstr>
      <vt:lpstr>Current Mutual Evaluation Exercise Concept</vt:lpstr>
      <vt:lpstr>Methodology </vt:lpstr>
      <vt:lpstr>Methodology </vt:lpstr>
      <vt:lpstr>Mutual Evaluations requirements –role of the DNFBP sector </vt:lpstr>
      <vt:lpstr>I.O - 4</vt:lpstr>
      <vt:lpstr>I.O 10</vt:lpstr>
      <vt:lpstr>Concept of Risk</vt:lpstr>
      <vt:lpstr>Conclusion  </vt:lpstr>
      <vt:lpstr>THANK YOU</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FATF/GIABA Mutual Evaluation Process and the Role of the NGOs in the Successful Conduct of the Mutual Evaluation Review (MER)</dc:title>
  <dc:creator>amustapha</dc:creator>
  <cp:keywords>Designed by Timileyin Olaifa</cp:keywords>
  <cp:lastModifiedBy>Timileyin Olaifa</cp:lastModifiedBy>
  <cp:revision>26</cp:revision>
  <dcterms:created xsi:type="dcterms:W3CDTF">2018-02-26T08:52:17Z</dcterms:created>
  <dcterms:modified xsi:type="dcterms:W3CDTF">2018-03-02T13:01:35Z</dcterms:modified>
</cp:coreProperties>
</file>